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052"/>
    <a:srgbClr val="F45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359" autoAdjust="0"/>
  </p:normalViewPr>
  <p:slideViewPr>
    <p:cSldViewPr>
      <p:cViewPr varScale="1">
        <p:scale>
          <a:sx n="74" d="100"/>
          <a:sy n="74" d="100"/>
        </p:scale>
        <p:origin x="171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B7FF7C-A63F-4386-A4D1-16F72EF6D779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o-RO"/>
        </a:p>
      </dgm:t>
    </dgm:pt>
    <dgm:pt modelId="{B8423A03-BE93-47E7-9328-53BBE05658AF}">
      <dgm:prSet phldrT="[Text]" custT="1"/>
      <dgm:spPr/>
      <dgm:t>
        <a:bodyPr/>
        <a:lstStyle/>
        <a:p>
          <a:r>
            <a:rPr lang="ro-RO" sz="16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Calcularea și raportarea obligațiilor de plată la Fondul pentru Mediu.</a:t>
          </a:r>
        </a:p>
      </dgm:t>
    </dgm:pt>
    <dgm:pt modelId="{AD07448D-8E83-4A0D-AF23-BC33DA3C1166}" type="parTrans" cxnId="{C08E1687-CC68-456E-B17C-948A7A8658C6}">
      <dgm:prSet/>
      <dgm:spPr/>
      <dgm:t>
        <a:bodyPr/>
        <a:lstStyle/>
        <a:p>
          <a:endParaRPr lang="ro-RO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DD04F2-5E2D-4A4E-9BE8-45D8E9577548}" type="sibTrans" cxnId="{C08E1687-CC68-456E-B17C-948A7A8658C6}">
      <dgm:prSet/>
      <dgm:spPr/>
      <dgm:t>
        <a:bodyPr/>
        <a:lstStyle/>
        <a:p>
          <a:endParaRPr lang="ro-RO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97DD27-B8C9-4827-A229-A364F857AA47}">
      <dgm:prSet custT="1"/>
      <dgm:spPr/>
      <dgm:t>
        <a:bodyPr/>
        <a:lstStyle/>
        <a:p>
          <a:r>
            <a:rPr lang="en-GB" sz="16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Raportarea</a:t>
          </a:r>
          <a:r>
            <a:rPr lang="ro-RO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catre autoritati a</a:t>
          </a:r>
          <a:r>
            <a:rPr lang="en-GB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6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buletinelor</a:t>
          </a:r>
          <a:r>
            <a:rPr lang="en-GB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GB" sz="16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analiz</a:t>
          </a:r>
          <a:r>
            <a:rPr lang="ro-RO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ă</a:t>
          </a:r>
          <a:r>
            <a:rPr lang="en-GB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conform </a:t>
          </a:r>
          <a:r>
            <a:rPr lang="en-GB" sz="16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obliga</a:t>
          </a:r>
          <a:r>
            <a:rPr lang="ro-RO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ț</a:t>
          </a:r>
          <a:r>
            <a:rPr lang="en-GB" sz="16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iil</a:t>
          </a:r>
          <a:r>
            <a:rPr lang="ro-RO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or </a:t>
          </a:r>
          <a:r>
            <a:rPr lang="en-GB" sz="16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Autoriza</a:t>
          </a:r>
          <a:r>
            <a:rPr lang="ro-RO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ț</a:t>
          </a:r>
          <a:r>
            <a:rPr lang="en-GB" sz="16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iil</a:t>
          </a:r>
          <a:r>
            <a:rPr lang="ro-RO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or </a:t>
          </a:r>
          <a:r>
            <a:rPr lang="en-GB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 </a:t>
          </a:r>
          <a:r>
            <a:rPr lang="en-GB" sz="16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Mediu</a:t>
          </a:r>
          <a:r>
            <a:rPr lang="ro-RO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DCA32215-C812-4E46-AB2F-90B6040CCECE}" type="parTrans" cxnId="{CA8DA58A-1169-40C1-B8F9-D0BD98BB1197}">
      <dgm:prSet/>
      <dgm:spPr/>
      <dgm:t>
        <a:bodyPr/>
        <a:lstStyle/>
        <a:p>
          <a:endParaRPr lang="ro-RO"/>
        </a:p>
      </dgm:t>
    </dgm:pt>
    <dgm:pt modelId="{D5749AC7-057A-4A3D-B928-27663DE060AA}" type="sibTrans" cxnId="{CA8DA58A-1169-40C1-B8F9-D0BD98BB1197}">
      <dgm:prSet/>
      <dgm:spPr/>
      <dgm:t>
        <a:bodyPr/>
        <a:lstStyle/>
        <a:p>
          <a:endParaRPr lang="ro-RO"/>
        </a:p>
      </dgm:t>
    </dgm:pt>
    <dgm:pt modelId="{726E8975-136F-4764-AF93-603AC3F5156D}" type="pres">
      <dgm:prSet presAssocID="{A6B7FF7C-A63F-4386-A4D1-16F72EF6D779}" presName="linear" presStyleCnt="0">
        <dgm:presLayoutVars>
          <dgm:animLvl val="lvl"/>
          <dgm:resizeHandles val="exact"/>
        </dgm:presLayoutVars>
      </dgm:prSet>
      <dgm:spPr/>
    </dgm:pt>
    <dgm:pt modelId="{E8EDF0EA-926B-43BA-92E5-8D2013939E9F}" type="pres">
      <dgm:prSet presAssocID="{B8423A03-BE93-47E7-9328-53BBE05658AF}" presName="parentText" presStyleLbl="node1" presStyleIdx="0" presStyleCnt="2" custScaleY="65425" custLinFactNeighborY="-41641">
        <dgm:presLayoutVars>
          <dgm:chMax val="0"/>
          <dgm:bulletEnabled val="1"/>
        </dgm:presLayoutVars>
      </dgm:prSet>
      <dgm:spPr/>
    </dgm:pt>
    <dgm:pt modelId="{B176816A-36F2-474D-A4E3-318C79A35AA7}" type="pres">
      <dgm:prSet presAssocID="{E3DD04F2-5E2D-4A4E-9BE8-45D8E9577548}" presName="spacer" presStyleCnt="0"/>
      <dgm:spPr/>
    </dgm:pt>
    <dgm:pt modelId="{CA79A46D-2245-4DBB-9022-FF722E6FA68B}" type="pres">
      <dgm:prSet presAssocID="{B597DD27-B8C9-4827-A229-A364F857AA47}" presName="parentText" presStyleLbl="node1" presStyleIdx="1" presStyleCnt="2" custScaleY="57959" custLinFactNeighborY="-23492">
        <dgm:presLayoutVars>
          <dgm:chMax val="0"/>
          <dgm:bulletEnabled val="1"/>
        </dgm:presLayoutVars>
      </dgm:prSet>
      <dgm:spPr/>
    </dgm:pt>
  </dgm:ptLst>
  <dgm:cxnLst>
    <dgm:cxn modelId="{AB6EA403-1E9E-4709-ABC5-BA1A8CA6757D}" type="presOf" srcId="{A6B7FF7C-A63F-4386-A4D1-16F72EF6D779}" destId="{726E8975-136F-4764-AF93-603AC3F5156D}" srcOrd="0" destOrd="0" presId="urn:microsoft.com/office/officeart/2005/8/layout/vList2"/>
    <dgm:cxn modelId="{AE23284A-512B-47DC-A985-DB80D7363871}" type="presOf" srcId="{B597DD27-B8C9-4827-A229-A364F857AA47}" destId="{CA79A46D-2245-4DBB-9022-FF722E6FA68B}" srcOrd="0" destOrd="0" presId="urn:microsoft.com/office/officeart/2005/8/layout/vList2"/>
    <dgm:cxn modelId="{A089A57F-CAAB-41B3-86F6-ECE3E69439D2}" type="presOf" srcId="{B8423A03-BE93-47E7-9328-53BBE05658AF}" destId="{E8EDF0EA-926B-43BA-92E5-8D2013939E9F}" srcOrd="0" destOrd="0" presId="urn:microsoft.com/office/officeart/2005/8/layout/vList2"/>
    <dgm:cxn modelId="{C08E1687-CC68-456E-B17C-948A7A8658C6}" srcId="{A6B7FF7C-A63F-4386-A4D1-16F72EF6D779}" destId="{B8423A03-BE93-47E7-9328-53BBE05658AF}" srcOrd="0" destOrd="0" parTransId="{AD07448D-8E83-4A0D-AF23-BC33DA3C1166}" sibTransId="{E3DD04F2-5E2D-4A4E-9BE8-45D8E9577548}"/>
    <dgm:cxn modelId="{CA8DA58A-1169-40C1-B8F9-D0BD98BB1197}" srcId="{A6B7FF7C-A63F-4386-A4D1-16F72EF6D779}" destId="{B597DD27-B8C9-4827-A229-A364F857AA47}" srcOrd="1" destOrd="0" parTransId="{DCA32215-C812-4E46-AB2F-90B6040CCECE}" sibTransId="{D5749AC7-057A-4A3D-B928-27663DE060AA}"/>
    <dgm:cxn modelId="{AFC95E52-24FC-4FF0-91F1-23E5BDABF4FC}" type="presParOf" srcId="{726E8975-136F-4764-AF93-603AC3F5156D}" destId="{E8EDF0EA-926B-43BA-92E5-8D2013939E9F}" srcOrd="0" destOrd="0" presId="urn:microsoft.com/office/officeart/2005/8/layout/vList2"/>
    <dgm:cxn modelId="{7BB80144-30BC-4E91-BD75-37F63F881BD9}" type="presParOf" srcId="{726E8975-136F-4764-AF93-603AC3F5156D}" destId="{B176816A-36F2-474D-A4E3-318C79A35AA7}" srcOrd="1" destOrd="0" presId="urn:microsoft.com/office/officeart/2005/8/layout/vList2"/>
    <dgm:cxn modelId="{608E14FE-BB3E-4821-8D46-2465B9D15ECC}" type="presParOf" srcId="{726E8975-136F-4764-AF93-603AC3F5156D}" destId="{CA79A46D-2245-4DBB-9022-FF722E6FA68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EDF0EA-926B-43BA-92E5-8D2013939E9F}">
      <dsp:nvSpPr>
        <dsp:cNvPr id="0" name=""/>
        <dsp:cNvSpPr/>
      </dsp:nvSpPr>
      <dsp:spPr>
        <a:xfrm>
          <a:off x="0" y="1630479"/>
          <a:ext cx="7620000" cy="79609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6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Calcularea și raportarea obligațiilor de plată la Fondul pentru Mediu.</a:t>
          </a:r>
        </a:p>
      </dsp:txBody>
      <dsp:txXfrm>
        <a:off x="38862" y="1669341"/>
        <a:ext cx="7542276" cy="718367"/>
      </dsp:txXfrm>
    </dsp:sp>
    <dsp:sp modelId="{CA79A46D-2245-4DBB-9022-FF722E6FA68B}">
      <dsp:nvSpPr>
        <dsp:cNvPr id="0" name=""/>
        <dsp:cNvSpPr/>
      </dsp:nvSpPr>
      <dsp:spPr>
        <a:xfrm>
          <a:off x="0" y="2647746"/>
          <a:ext cx="7620000" cy="705245"/>
        </a:xfrm>
        <a:prstGeom prst="roundRect">
          <a:avLst/>
        </a:prstGeom>
        <a:solidFill>
          <a:schemeClr val="accent2">
            <a:hueOff val="-3593961"/>
            <a:satOff val="24722"/>
            <a:lumOff val="27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Raportarea</a:t>
          </a:r>
          <a:r>
            <a:rPr lang="ro-RO" sz="16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catre autoritati a</a:t>
          </a:r>
          <a:r>
            <a:rPr lang="en-GB" sz="16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6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buletinelor</a:t>
          </a:r>
          <a:r>
            <a:rPr lang="en-GB" sz="16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GB" sz="16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analiz</a:t>
          </a:r>
          <a:r>
            <a:rPr lang="ro-RO" sz="16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ă</a:t>
          </a:r>
          <a:r>
            <a:rPr lang="en-GB" sz="16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conform </a:t>
          </a:r>
          <a:r>
            <a:rPr lang="en-GB" sz="16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obliga</a:t>
          </a:r>
          <a:r>
            <a:rPr lang="ro-RO" sz="16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ț</a:t>
          </a:r>
          <a:r>
            <a:rPr lang="en-GB" sz="16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iil</a:t>
          </a:r>
          <a:r>
            <a:rPr lang="ro-RO" sz="16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or </a:t>
          </a:r>
          <a:r>
            <a:rPr lang="en-GB" sz="16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Autoriza</a:t>
          </a:r>
          <a:r>
            <a:rPr lang="ro-RO" sz="16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ț</a:t>
          </a:r>
          <a:r>
            <a:rPr lang="en-GB" sz="16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iil</a:t>
          </a:r>
          <a:r>
            <a:rPr lang="ro-RO" sz="16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or </a:t>
          </a:r>
          <a:r>
            <a:rPr lang="en-GB" sz="16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 </a:t>
          </a:r>
          <a:r>
            <a:rPr lang="en-GB" sz="16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Mediu</a:t>
          </a:r>
          <a:r>
            <a:rPr lang="ro-RO" sz="16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34427" y="2682173"/>
        <a:ext cx="7551146" cy="6363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9867CD-CD09-0EEC-D165-96584688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22" y="64008"/>
            <a:ext cx="9011412" cy="5120639"/>
          </a:xfrm>
        </p:spPr>
        <p:txBody>
          <a:bodyPr>
            <a:normAutofit/>
          </a:bodyPr>
          <a:lstStyle>
            <a:lvl1pPr>
              <a:defRPr sz="825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5D245-B564-481D-A323-F73C5BCA8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102" y="5360878"/>
            <a:ext cx="7527798" cy="566928"/>
          </a:xfrm>
        </p:spPr>
        <p:txBody>
          <a:bodyPr anchor="b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C1F8589-B640-4540-D0AD-2B0461CD3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40854" y="5749927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086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341" y="1111101"/>
            <a:ext cx="4754559" cy="114300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6FB7CB50-241E-E6B6-1C0E-1B5466B147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44" y="0"/>
            <a:ext cx="337993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A1C94DDD-A7D7-1407-F63C-F296AB45422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589340" y="2402887"/>
            <a:ext cx="4754561" cy="388361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63871FB-7459-8C2E-BA80-AD31AE855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531710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04282-04A3-1CE1-50A4-AF83D0D40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9341" y="6438900"/>
            <a:ext cx="3581177" cy="4191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A12AEFE-D7DE-804A-807C-704D5B34E13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7238172" y="6438900"/>
            <a:ext cx="648528" cy="419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293909-C7AB-A707-F48B-6007FE725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92823" y="6438900"/>
            <a:ext cx="451077" cy="4191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589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2744" y="1112104"/>
            <a:ext cx="5491211" cy="93268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5189CF27-6D02-DB0D-F5D1-1535F147916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" y="0"/>
            <a:ext cx="264482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373ED08-D584-FD0F-C5B0-EF4E07A0D89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832056" y="2187258"/>
            <a:ext cx="5511845" cy="40992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906524-8E7E-05A8-4F9E-A2C39750A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531710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256971-28FA-FA33-0A85-0B851EA7A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32057" y="6438900"/>
            <a:ext cx="4338461" cy="4191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F04B437D-29C2-D3ED-BEFA-E1F868B0FB5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7238172" y="6438900"/>
            <a:ext cx="648528" cy="419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0EB108D-6128-5356-6097-7D1D10551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92823" y="6438900"/>
            <a:ext cx="451077" cy="4191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048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46" y="1112104"/>
            <a:ext cx="5507673" cy="93268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0045" y="2187258"/>
            <a:ext cx="5507674" cy="40992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D039FC6-F740-7D02-FD07-5B1B076DC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66571-786A-B2D2-4FC3-C22E71C24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0045" y="6438900"/>
            <a:ext cx="4334291" cy="4191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A324A0C0-9CB0-6208-0780-67E3C7F2C02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221991" y="6438900"/>
            <a:ext cx="648528" cy="419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7421E2-5EEC-7791-DBEE-600FF5170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76642" y="6438900"/>
            <a:ext cx="451077" cy="4191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61964118-5CFA-FFA8-E19F-A107D63DDC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99170" y="0"/>
            <a:ext cx="264482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89400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050" y="1115737"/>
            <a:ext cx="3553937" cy="1288169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6144" y="2552124"/>
            <a:ext cx="3553838" cy="3734376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84581EB-7A5A-925D-6E20-5C04A0EAA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84EA123-AEAB-8F33-C22D-31F9F11A9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6050" y="6438900"/>
            <a:ext cx="2380549" cy="4191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A2FCA56-AA13-81B1-1707-7A5D7557B5F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264254" y="6438900"/>
            <a:ext cx="648528" cy="419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358A8E3-C7AA-9216-35FD-FE820598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18905" y="6438900"/>
            <a:ext cx="451077" cy="4191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0"/>
            <a:ext cx="45720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95017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97" y="1111102"/>
            <a:ext cx="2860384" cy="1493863"/>
          </a:xfrm>
        </p:spPr>
        <p:txBody>
          <a:bodyPr anchor="t">
            <a:no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3798" y="2700671"/>
            <a:ext cx="2860385" cy="358583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6A796DD-1556-39E2-B5E4-90C1C2459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13B13-BCC2-B853-769C-4BC6A57D7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3797" y="6438900"/>
            <a:ext cx="1687001" cy="4191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A9915D6C-CE56-12D3-C15C-C56B3EFEAFE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578453" y="6438900"/>
            <a:ext cx="648528" cy="419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3F576B-887C-7B84-0990-9143EA6C6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33104" y="6438900"/>
            <a:ext cx="451077" cy="4191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94174" y="0"/>
            <a:ext cx="5249826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22651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75ACA1F-D859-596B-9F50-F1E9A2654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5920656" y="1112432"/>
            <a:ext cx="2423245" cy="1858941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2A43D9F3-C10E-5B48-BB59-16A8600BD3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44" y="0"/>
            <a:ext cx="5611333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2E10F120-2F5B-B2FD-DB40-683E6176C3D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25960" y="3133255"/>
            <a:ext cx="2417940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  <a:lvl2pPr marL="171450" indent="0">
              <a:lnSpc>
                <a:spcPct val="100000"/>
              </a:lnSpc>
              <a:buNone/>
              <a:defRPr lang="en-US" dirty="0"/>
            </a:lvl2pPr>
            <a:lvl3pPr marL="342900" indent="0">
              <a:lnSpc>
                <a:spcPct val="100000"/>
              </a:lnSpc>
              <a:buNone/>
              <a:defRPr lang="en-US" dirty="0"/>
            </a:lvl3pPr>
            <a:lvl4pPr marL="514350" indent="0">
              <a:lnSpc>
                <a:spcPct val="100000"/>
              </a:lnSpc>
              <a:buNone/>
              <a:defRPr lang="en-US" dirty="0"/>
            </a:lvl4pPr>
            <a:lvl5pPr marL="685800" indent="0">
              <a:lnSpc>
                <a:spcPct val="100000"/>
              </a:lnSpc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9A12B08-97E1-66BD-9B69-377E28512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531710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EACEEC7-E0DC-ABF5-188B-5636A17BD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20655" y="6438900"/>
            <a:ext cx="1249862" cy="4191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D0A24C6D-468E-EAE9-2363-772EA5E51DD0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238172" y="6438900"/>
            <a:ext cx="648528" cy="419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4C85811-EF51-7552-5F12-17748D280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92823" y="6438900"/>
            <a:ext cx="451077" cy="4191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281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493" y="3987803"/>
            <a:ext cx="2283716" cy="2309785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"/>
            <a:ext cx="9144000" cy="3443331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191952" y="3987803"/>
            <a:ext cx="5595022" cy="230978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  <a:lvl2pPr marL="171450" indent="0">
              <a:lnSpc>
                <a:spcPct val="100000"/>
              </a:lnSpc>
              <a:buNone/>
              <a:defRPr lang="en-US" dirty="0"/>
            </a:lvl2pPr>
            <a:lvl3pPr marL="342900" indent="0">
              <a:lnSpc>
                <a:spcPct val="100000"/>
              </a:lnSpc>
              <a:buNone/>
              <a:defRPr lang="en-US" dirty="0"/>
            </a:lvl3pPr>
            <a:lvl4pPr marL="514350" indent="0">
              <a:lnSpc>
                <a:spcPct val="100000"/>
              </a:lnSpc>
              <a:buNone/>
              <a:defRPr lang="en-US" dirty="0"/>
            </a:lvl4pPr>
            <a:lvl5pPr marL="685800" indent="0">
              <a:lnSpc>
                <a:spcPct val="100000"/>
              </a:lnSpc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C699AE1-DA01-C4DA-C5BE-8DD9BE13F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4115092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73F0BC-3C5E-8E58-AFDC-804E1C1C761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6E5C888-EE74-5D59-47AA-40A53F60011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794CA46-7ABA-FF39-20BD-C83B4F6D95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0900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85BA164-9326-7934-95DF-A6AAB3F4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5" y="1120990"/>
            <a:ext cx="7857990" cy="969264"/>
          </a:xfrm>
        </p:spPr>
        <p:txBody>
          <a:bodyPr anchor="t">
            <a:no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2286008"/>
            <a:ext cx="4572000" cy="4571992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8809" y="2286008"/>
            <a:ext cx="3657386" cy="4000492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FB0BF8A-7D94-1C82-F661-F1B7A93A4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88C72B-1D4E-3882-C750-7F965F6E7BC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018809" y="6438900"/>
            <a:ext cx="2219363" cy="4191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14FA71-0863-B2C8-8E42-C0A1F133DC6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6C2E8-E8FC-5DC8-863C-CF7823CD4AE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736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243CE06-05E5-2B64-1E1C-8F81B788D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6" y="1122201"/>
            <a:ext cx="2772644" cy="1505157"/>
          </a:xfrm>
        </p:spPr>
        <p:txBody>
          <a:bodyPr anchor="t">
            <a:no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9ADE1102-BF4C-FC7C-22F6-B8453DE3B19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5826" y="2840182"/>
            <a:ext cx="2705024" cy="3446317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6C8ACD7F-7B34-5741-6323-6829CFDA10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35255" y="1122201"/>
            <a:ext cx="4951718" cy="5164298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322A97-1C32-A52E-951B-60B114B30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6247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9AD5248-C0E5-8356-EB8F-904EDDA5F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478" y="4757193"/>
            <a:ext cx="4858422" cy="1126554"/>
          </a:xfrm>
        </p:spPr>
        <p:txBody>
          <a:bodyPr anchor="b">
            <a:normAutofit/>
          </a:bodyPr>
          <a:lstStyle>
            <a:lvl1pPr algn="r">
              <a:defRPr sz="15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F5F1C4-3BA4-0163-6A5F-9D95D58C7EA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722" y="64008"/>
            <a:ext cx="9020556" cy="4600592"/>
          </a:xfrm>
        </p:spPr>
        <p:txBody>
          <a:bodyPr>
            <a:noAutofit/>
          </a:bodyPr>
          <a:lstStyle>
            <a:lvl1pPr>
              <a:lnSpc>
                <a:spcPct val="85000"/>
              </a:lnSpc>
              <a:defRPr sz="2325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84DB20-94E7-1E79-B65B-67C6158DB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40854" y="5715000"/>
            <a:ext cx="603146" cy="0"/>
          </a:xfrm>
          <a:prstGeom prst="line">
            <a:avLst/>
          </a:prstGeom>
          <a:ln w="1206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995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E2F5-9D3C-4BE7-9AD5-335B31CF2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102" y="1090246"/>
            <a:ext cx="8130470" cy="7905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98C4F-4BF6-47CF-ABEE-2B12748C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102" y="1880756"/>
            <a:ext cx="8130470" cy="455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1AB30-CD74-471D-9FA6-ADC0C901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9070-70D2-4DD1-A439-155343F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37C4-F19E-4521-8DCB-4E0CF9CA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D144482-F463-E942-01AE-69DF54F41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586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329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-1286261"/>
            <a:ext cx="7989570" cy="11338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6102" y="1039095"/>
            <a:ext cx="7063740" cy="5070068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4500" b="1"/>
            </a:lvl1pPr>
            <a:lvl2pPr marL="171450" indent="0">
              <a:lnSpc>
                <a:spcPct val="90000"/>
              </a:lnSpc>
              <a:buNone/>
              <a:defRPr sz="4500" b="1"/>
            </a:lvl2pPr>
            <a:lvl3pPr marL="342900" indent="0">
              <a:lnSpc>
                <a:spcPct val="90000"/>
              </a:lnSpc>
              <a:buNone/>
              <a:defRPr sz="4500" b="1"/>
            </a:lvl3pPr>
            <a:lvl4pPr marL="514350" indent="0">
              <a:lnSpc>
                <a:spcPct val="90000"/>
              </a:lnSpc>
              <a:buNone/>
              <a:defRPr sz="4500" b="1"/>
            </a:lvl4pPr>
            <a:lvl5pPr marL="685800" indent="0">
              <a:lnSpc>
                <a:spcPct val="90000"/>
              </a:lnSpc>
              <a:buNone/>
              <a:defRPr sz="45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7F2505C-CAED-34DC-7CD1-C57ADBBF9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026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9">
            <a:extLst>
              <a:ext uri="{FF2B5EF4-FFF2-40B4-BE49-F238E27FC236}">
                <a16:creationId xmlns:a16="http://schemas.microsoft.com/office/drawing/2014/main" id="{873E5EF9-EDC5-CB2D-000A-85BB4DB582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5418361"/>
            <a:ext cx="7543800" cy="466345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defRPr sz="1500" b="0" cap="none" baseline="0"/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5D1FFC6-C597-BE81-1790-A08954F44C4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438" y="63500"/>
            <a:ext cx="8983266" cy="5080000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defRPr sz="60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2949BEA-90AC-BE5F-28A7-80D65BD19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40854" y="5715292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136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F7AE-3892-4896-8C15-7A35A41E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102" y="1119132"/>
            <a:ext cx="7417550" cy="1204593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D9A26-86F1-4817-B243-4DE63B4F1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1639" y="2440568"/>
            <a:ext cx="3631129" cy="3801284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54BF9B-EA16-48C8-96B9-7A66051BE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2440569"/>
            <a:ext cx="3604502" cy="380128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29E05-3F6C-40BF-9324-118588B6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E2D9F-1FCE-4A1C-996E-DB05777A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BE013-C5C0-4CBD-982E-36F037F7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B20CA7A-449A-6AC2-BFC5-17AF5007E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064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D885-5FE5-4407-BE4D-FAD01C40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6" y="1115329"/>
            <a:ext cx="7462091" cy="838856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22A77-C134-4857-83E5-51217D3C2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9067" y="1923190"/>
            <a:ext cx="3612356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350" b="1" cap="all" spc="75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0AFC6-F407-4F35-BD37-B32F9B403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61612" y="1923190"/>
            <a:ext cx="3618685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350" b="1" cap="all" spc="75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ECBFE-C62C-471B-BFE4-1272EAC34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9067" y="2825792"/>
            <a:ext cx="3612356" cy="3363871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D60D5-0F83-46CB-92F3-849FC08E6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61612" y="2825792"/>
            <a:ext cx="3618685" cy="3363871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0A80D-4CCB-4899-9E1D-A5967F4E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AE694-5CA0-48DA-90D3-EC42BD1D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53A9D-469A-4ED9-99A1-7E4B115F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A35A86-E7F6-6593-119D-A6DC85581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2559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7C91E-0A11-4E5D-9B8D-5316E73A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102" y="1104100"/>
            <a:ext cx="7442073" cy="1294228"/>
          </a:xfrm>
        </p:spPr>
        <p:txBody>
          <a:bodyPr>
            <a:normAutofit/>
          </a:bodyPr>
          <a:lstStyle>
            <a:lvl1pPr>
              <a:defRPr sz="270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36922-9A4C-453D-9B70-0C3A7028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B8A8D1-71AD-4F9F-B393-9EED83FE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AAEF2-65DC-4E28-9AA4-5115ACB0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CF7AFD-0570-B046-A2C2-3EFA87354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94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59378-C430-49DB-B2D6-E32FBBCD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F5A02-0FC4-41C8-A13C-4C929B288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9D57D-CB8E-4E67-AE2D-2790E2AA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379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102" y="1088136"/>
            <a:ext cx="7970871" cy="2084551"/>
          </a:xfrm>
        </p:spPr>
        <p:txBody>
          <a:bodyPr anchor="t" anchorCtr="0">
            <a:noAutofit/>
          </a:bodyPr>
          <a:lstStyle>
            <a:lvl1pPr>
              <a:defRPr sz="45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419A5DD2-B3B3-D9BF-1A71-B20742D142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6101" y="3276600"/>
            <a:ext cx="7970872" cy="31623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  <a:lvl2pPr marL="17145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2pPr>
            <a:lvl3pPr marL="34290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3pPr>
            <a:lvl4pPr marL="51435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4pPr>
            <a:lvl5pPr marL="68580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A1022-3377-EB7D-8261-EDD841636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4206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103" y="1088136"/>
            <a:ext cx="6323075" cy="1842020"/>
          </a:xfrm>
        </p:spPr>
        <p:txBody>
          <a:bodyPr anchor="t" anchorCtr="0">
            <a:noAutofit/>
          </a:bodyPr>
          <a:lstStyle>
            <a:lvl1pPr>
              <a:defRPr sz="45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06F55DC-E754-4B2B-C0AE-962C82565D0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7910" y="4246692"/>
            <a:ext cx="6322979" cy="160800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500">
                <a:solidFill>
                  <a:schemeClr val="tx1"/>
                </a:solidFill>
              </a:defRPr>
            </a:lvl1pPr>
            <a:lvl2pPr marL="171450" indent="0">
              <a:lnSpc>
                <a:spcPct val="100000"/>
              </a:lnSpc>
              <a:buNone/>
              <a:defRPr sz="1500">
                <a:solidFill>
                  <a:schemeClr val="tx1"/>
                </a:solidFill>
              </a:defRPr>
            </a:lvl2pPr>
            <a:lvl3pPr marL="342900" indent="0">
              <a:lnSpc>
                <a:spcPct val="100000"/>
              </a:lnSpc>
              <a:buNone/>
              <a:defRPr sz="1500">
                <a:solidFill>
                  <a:schemeClr val="tx1"/>
                </a:solidFill>
              </a:defRPr>
            </a:lvl3pPr>
            <a:lvl4pPr marL="514350" indent="0">
              <a:lnSpc>
                <a:spcPct val="100000"/>
              </a:lnSpc>
              <a:buNone/>
              <a:defRPr sz="1500">
                <a:solidFill>
                  <a:schemeClr val="tx1"/>
                </a:solidFill>
              </a:defRPr>
            </a:lvl4pPr>
            <a:lvl5pPr marL="685800" indent="0">
              <a:lnSpc>
                <a:spcPct val="100000"/>
              </a:lnSpc>
              <a:buNone/>
              <a:defRPr sz="15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C829929-F774-AF4E-F1BE-2DA3C43D0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253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91228-724A-C392-9146-51552646EC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D5250C-11D2-C27A-E4B1-25F1CDE4FE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8D029-42F1-BE8F-72D1-6E6BBCBB6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F01B3-340A-8885-45FF-056AA3B21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2A674-49FD-3D7F-E616-545482540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052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BAC8F-28D9-37C2-D379-208E88E7E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B24E3-DBA3-D8FF-C956-4FE3E02AC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69D622-77D2-5775-82B3-C81AC92D1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2D0D0-7BC0-D175-EC60-69291321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B28BD-F0FA-37F4-E775-186C5283B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86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886" y="4676177"/>
            <a:ext cx="8126729" cy="1319510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05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5886" y="6065134"/>
            <a:ext cx="8126729" cy="373766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spcBef>
                <a:spcPts val="0"/>
              </a:spcBef>
              <a:buNone/>
              <a:defRPr lang="en-US" sz="15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"/>
            <a:ext cx="9143999" cy="446782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7765164-0D02-5316-1845-119CB0111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5715000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A2081-8ED6-0719-D0B6-2818D601933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51F47A-9B8B-A343-2C56-110E21331A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259CCC4-FA9E-2074-3142-5EBA62F91B2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03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84792" y="1411359"/>
            <a:ext cx="2802008" cy="284556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27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84792" y="4403039"/>
            <a:ext cx="2797436" cy="112312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2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1A639AF-317A-79DF-3175-64C726EA318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713339" cy="6858000"/>
          </a:xfrm>
          <a:custGeom>
            <a:avLst/>
            <a:gdLst>
              <a:gd name="connsiteX0" fmla="*/ 0 w 7195675"/>
              <a:gd name="connsiteY0" fmla="*/ 0 h 6858000"/>
              <a:gd name="connsiteX1" fmla="*/ 7195675 w 7195675"/>
              <a:gd name="connsiteY1" fmla="*/ 0 h 6858000"/>
              <a:gd name="connsiteX2" fmla="*/ 7195675 w 7195675"/>
              <a:gd name="connsiteY2" fmla="*/ 6858000 h 6858000"/>
              <a:gd name="connsiteX3" fmla="*/ 0 w 71956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675" h="6858000">
                <a:moveTo>
                  <a:pt x="0" y="0"/>
                </a:moveTo>
                <a:lnTo>
                  <a:pt x="7195675" y="0"/>
                </a:lnTo>
                <a:lnTo>
                  <a:pt x="7195675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DF8C2BF2-38FB-0598-A4BE-DD111229A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84791" y="6438900"/>
            <a:ext cx="1285726" cy="419100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Date Placeholder 4">
            <a:extLst>
              <a:ext uri="{FF2B5EF4-FFF2-40B4-BE49-F238E27FC236}">
                <a16:creationId xmlns:a16="http://schemas.microsoft.com/office/drawing/2014/main" id="{5A41BBAF-5441-8512-B575-2EB961DD485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7238172" y="6438900"/>
            <a:ext cx="648528" cy="419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9401810-4A83-D1CF-00A6-76F622C71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92823" y="6438900"/>
            <a:ext cx="451077" cy="4191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93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1A7175-8061-E7CC-68E4-2B3CECB6C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102" y="1090244"/>
            <a:ext cx="7527798" cy="5159257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4542-CAEF-4D6C-BE6A-BC100F05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08851-4DCC-447C-828A-5F7E66F7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BDE40-8468-4051-9703-B751608A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6A5A591-C2D3-D6A3-432F-2C1371951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5868"/>
            <a:ext cx="603146" cy="0"/>
          </a:xfrm>
          <a:prstGeom prst="line">
            <a:avLst/>
          </a:prstGeom>
          <a:ln w="1206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785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916BDA-9E36-8180-7EBC-AC2A35C79F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8205" y="1088703"/>
            <a:ext cx="6359304" cy="1395553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92AF672E-4752-50B9-9301-C8042FD003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2523" y="2484255"/>
            <a:ext cx="6350669" cy="3539514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500"/>
            </a:lvl1pPr>
            <a:lvl2pPr marL="514350" indent="-342900">
              <a:lnSpc>
                <a:spcPct val="100000"/>
              </a:lnSpc>
              <a:buFont typeface="+mj-lt"/>
              <a:buAutoNum type="arabicPeriod"/>
              <a:defRPr sz="1500"/>
            </a:lvl2pPr>
            <a:lvl3pPr marL="600075" indent="-257175">
              <a:lnSpc>
                <a:spcPct val="100000"/>
              </a:lnSpc>
              <a:buFont typeface="+mj-lt"/>
              <a:buAutoNum type="arabicPeriod"/>
              <a:defRPr sz="1500"/>
            </a:lvl3pPr>
            <a:lvl4pPr marL="771525" indent="-257175">
              <a:lnSpc>
                <a:spcPct val="100000"/>
              </a:lnSpc>
              <a:buFont typeface="+mj-lt"/>
              <a:buAutoNum type="arabicPeriod"/>
              <a:defRPr sz="1500"/>
            </a:lvl4pPr>
            <a:lvl5pPr marL="942975" indent="-257175">
              <a:lnSpc>
                <a:spcPct val="100000"/>
              </a:lnSpc>
              <a:buFont typeface="+mj-lt"/>
              <a:buAutoNum type="arabicPeriod"/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65070F-FB67-7572-2807-986A25537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775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102" y="1088136"/>
            <a:ext cx="4312044" cy="1554480"/>
          </a:xfrm>
        </p:spPr>
        <p:txBody>
          <a:bodyPr anchor="t" anchorCtr="0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6102" y="2651760"/>
            <a:ext cx="4312044" cy="3694176"/>
          </a:xfrm>
        </p:spPr>
        <p:txBody>
          <a:bodyPr>
            <a:normAutofit/>
          </a:bodyPr>
          <a:lstStyle>
            <a:lvl1pPr marL="257175" indent="-257175">
              <a:lnSpc>
                <a:spcPct val="100000"/>
              </a:lnSpc>
              <a:buFont typeface="System Font Regular"/>
              <a:buChar char="-"/>
              <a:defRPr sz="1500"/>
            </a:lvl1pPr>
            <a:lvl2pPr>
              <a:lnSpc>
                <a:spcPct val="100000"/>
              </a:lnSpc>
              <a:defRPr sz="1500"/>
            </a:lvl2pPr>
            <a:lvl3pPr>
              <a:lnSpc>
                <a:spcPct val="100000"/>
              </a:lnSpc>
              <a:defRPr sz="1500"/>
            </a:lvl3pPr>
            <a:lvl4pPr>
              <a:lnSpc>
                <a:spcPct val="100000"/>
              </a:lnSpc>
              <a:defRPr sz="1500"/>
            </a:lvl4pPr>
            <a:lvl5pPr>
              <a:lnSpc>
                <a:spcPct val="100000"/>
              </a:lnSpc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8205" y="6438900"/>
            <a:ext cx="2936553" cy="419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54758" y="6438900"/>
            <a:ext cx="844590" cy="419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9348" y="6438900"/>
            <a:ext cx="528798" cy="4191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E4B52E79-E470-1B1A-EADF-94DA7253B3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486400" y="0"/>
            <a:ext cx="36576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C1AE97-7274-F222-2135-C3524958A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72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758" y="1114856"/>
            <a:ext cx="2942591" cy="408358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70959" y="1115290"/>
            <a:ext cx="4357285" cy="517121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954F329-E63B-9F25-4E06-2E98A6453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422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776" y="1114655"/>
            <a:ext cx="2078495" cy="3675552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00900" y="1129145"/>
            <a:ext cx="5845673" cy="515735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547F2C9-46DC-B902-E883-CE0360E6D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" y="1206128"/>
            <a:ext cx="603146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07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4438DC-3CEE-4170-9B1C-BAC05CD8C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102" y="1090245"/>
            <a:ext cx="7442073" cy="9359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19D24-DCBE-47F9-8B85-8A118B02B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6102" y="2119746"/>
            <a:ext cx="7442073" cy="4166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D5844-8163-4D82-BEFC-BC2D8D511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6102" y="6438900"/>
            <a:ext cx="6422070" cy="419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675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F5788-BDCE-49E2-80AE-31C739C6A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38172" y="6438900"/>
            <a:ext cx="648528" cy="419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675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8A50-C435-4220-82C6-C8D62A7C9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2823" y="6438900"/>
            <a:ext cx="451077" cy="419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675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82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  <p:sldLayoutId id="2147483881" r:id="rId24"/>
    <p:sldLayoutId id="2147483882" r:id="rId25"/>
    <p:sldLayoutId id="2147483883" r:id="rId26"/>
    <p:sldLayoutId id="2147483884" r:id="rId27"/>
    <p:sldLayoutId id="2147483885" r:id="rId28"/>
    <p:sldLayoutId id="2147483886" r:id="rId29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7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30000"/>
        </a:lnSpc>
        <a:spcBef>
          <a:spcPts val="0"/>
        </a:spcBef>
        <a:buFont typeface="Neue Haas Grotesk Text Pro" panose="020B05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indent="-171450" algn="l" defTabSz="685800" rtl="0" eaLnBrk="1" latinLnBrk="0" hangingPunct="1">
        <a:lnSpc>
          <a:spcPct val="130000"/>
        </a:lnSpc>
        <a:spcBef>
          <a:spcPts val="0"/>
        </a:spcBef>
        <a:buFont typeface="Neue Haas Grotesk Text Pro" panose="020B0504020202020204" pitchFamily="34" charset="0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71450" algn="l" defTabSz="685800" rtl="0" eaLnBrk="1" latinLnBrk="0" hangingPunct="1">
        <a:lnSpc>
          <a:spcPct val="130000"/>
        </a:lnSpc>
        <a:spcBef>
          <a:spcPts val="0"/>
        </a:spcBef>
        <a:buFont typeface="Neue Haas Grotesk Text Pro" panose="020B0504020202020204" pitchFamily="34" charset="0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54380" indent="-171450" algn="l" defTabSz="685800" rtl="0" eaLnBrk="1" latinLnBrk="0" hangingPunct="1">
        <a:lnSpc>
          <a:spcPct val="130000"/>
        </a:lnSpc>
        <a:spcBef>
          <a:spcPts val="0"/>
        </a:spcBef>
        <a:buFont typeface="Neue Haas Grotesk Text Pro" panose="020B0504020202020204" pitchFamily="34" charset="0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indent="-171450" algn="l" defTabSz="685800" rtl="0" eaLnBrk="1" latinLnBrk="0" hangingPunct="1">
        <a:lnSpc>
          <a:spcPct val="130000"/>
        </a:lnSpc>
        <a:spcBef>
          <a:spcPts val="0"/>
        </a:spcBef>
        <a:buFont typeface="Neue Haas Grotesk Text Pro" panose="020B0504020202020204" pitchFamily="34" charset="0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pos="744">
          <p15:clr>
            <a:srgbClr val="F26B43"/>
          </p15:clr>
        </p15:guide>
        <p15:guide id="6">
          <p15:clr>
            <a:srgbClr val="F26B43"/>
          </p15:clr>
        </p15:guide>
        <p15:guide id="8" pos="6936">
          <p15:clr>
            <a:srgbClr val="F26B43"/>
          </p15:clr>
        </p15:guide>
        <p15:guide id="10" orient="horz" pos="720">
          <p15:clr>
            <a:srgbClr val="F26B43"/>
          </p15:clr>
        </p15:guide>
        <p15:guide id="14" pos="6624">
          <p15:clr>
            <a:srgbClr val="F26B43"/>
          </p15:clr>
        </p15:guide>
        <p15:guide id="22" orient="horz" pos="360">
          <p15:clr>
            <a:srgbClr val="F26B43"/>
          </p15:clr>
        </p15:guide>
        <p15:guide id="23" orient="horz" pos="3960">
          <p15:clr>
            <a:srgbClr val="F26B43"/>
          </p15:clr>
        </p15:guide>
        <p15:guide id="24" orient="horz" pos="2160">
          <p15:clr>
            <a:srgbClr val="F26B43"/>
          </p15:clr>
        </p15:guide>
        <p15:guide id="25" pos="7680">
          <p15:clr>
            <a:srgbClr val="F26B43"/>
          </p15:clr>
        </p15:guide>
        <p15:guide id="26" pos="3840">
          <p15:clr>
            <a:srgbClr val="F26B43"/>
          </p15:clr>
        </p15:guide>
        <p15:guide id="27" pos="6168">
          <p15:clr>
            <a:srgbClr val="F26B43"/>
          </p15:clr>
        </p15:guide>
        <p15:guide id="28" pos="672">
          <p15:clr>
            <a:srgbClr val="F26B43"/>
          </p15:clr>
        </p15:guide>
        <p15:guide id="29" pos="7008">
          <p15:clr>
            <a:srgbClr val="F26B43"/>
          </p15:clr>
        </p15:guide>
        <p15:guide id="30" orient="horz" pos="4056">
          <p15:clr>
            <a:srgbClr val="F26B43"/>
          </p15:clr>
        </p15:guide>
        <p15:guide id="31" orient="horz" pos="3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6112" y="2743200"/>
            <a:ext cx="3838288" cy="21336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2200" b="1" dirty="0">
                <a:solidFill>
                  <a:schemeClr val="tx2"/>
                </a:solidFill>
              </a:rPr>
            </a:br>
            <a:br>
              <a:rPr lang="en-US" sz="2200" b="1" dirty="0">
                <a:solidFill>
                  <a:schemeClr val="tx2"/>
                </a:solidFill>
              </a:rPr>
            </a:br>
            <a:br>
              <a:rPr lang="en-US" sz="2200" b="1" dirty="0">
                <a:solidFill>
                  <a:schemeClr val="tx2"/>
                </a:solidFill>
              </a:rPr>
            </a:br>
            <a:r>
              <a:rPr lang="en-US" sz="2200" b="1" dirty="0">
                <a:solidFill>
                  <a:schemeClr val="tx2"/>
                </a:solidFill>
              </a:rPr>
              <a:t>CONFORM HG. 878/2005 PRIVIND ACCESUL PUBLICULUI LA INFORMAȚIA PRIVIND MEDIUL</a:t>
            </a:r>
            <a:br>
              <a:rPr lang="ro-RO" dirty="0">
                <a:solidFill>
                  <a:schemeClr val="tx2"/>
                </a:solidFill>
              </a:rPr>
            </a:br>
            <a:endParaRPr lang="ro-RO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81600" y="1665860"/>
            <a:ext cx="3200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INFORMAREA PUBLICULUI</a:t>
            </a:r>
            <a:endParaRPr lang="ro-RO" sz="3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743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o-RO" sz="3600" b="1" dirty="0">
                <a:solidFill>
                  <a:schemeClr val="tx2"/>
                </a:solidFill>
              </a:rPr>
              <a:t>TRIMESTRUL</a:t>
            </a:r>
            <a:r>
              <a:rPr lang="en-GB" sz="3600" b="1" dirty="0">
                <a:solidFill>
                  <a:schemeClr val="tx2"/>
                </a:solidFill>
              </a:rPr>
              <a:t> II</a:t>
            </a:r>
            <a:r>
              <a:rPr lang="ro-RO" sz="3600" b="1" dirty="0">
                <a:solidFill>
                  <a:schemeClr val="tx2"/>
                </a:solidFill>
              </a:rPr>
              <a:t> </a:t>
            </a:r>
            <a:endParaRPr lang="en-GB" sz="3600" b="1" dirty="0">
              <a:solidFill>
                <a:schemeClr val="tx2"/>
              </a:solidFill>
            </a:endParaRPr>
          </a:p>
          <a:p>
            <a:pPr algn="ctr"/>
            <a:r>
              <a:rPr lang="ro-RO" sz="3600" b="1" dirty="0">
                <a:solidFill>
                  <a:schemeClr val="tx2"/>
                </a:solidFill>
              </a:rPr>
              <a:t>ANUL 202</a:t>
            </a:r>
            <a:r>
              <a:rPr lang="en-GB" sz="3600" b="1" dirty="0">
                <a:solidFill>
                  <a:schemeClr val="tx2"/>
                </a:solidFill>
              </a:rPr>
              <a:t>6</a:t>
            </a:r>
            <a:endParaRPr lang="ro-RO" sz="3600" b="1" dirty="0">
              <a:solidFill>
                <a:schemeClr val="tx2"/>
              </a:solidFill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C16B19C-9332-A127-2D66-E59B0FE5E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82753" y="0"/>
            <a:ext cx="1157783" cy="116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787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163660"/>
            <a:ext cx="8382000" cy="72493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DOMENII DE ACTIVITATE-AUTORIZA</a:t>
            </a:r>
            <a:r>
              <a:rPr lang="ro-RO" b="1" dirty="0">
                <a:solidFill>
                  <a:schemeClr val="tx2"/>
                </a:solidFill>
              </a:rPr>
              <a:t>Ț</a:t>
            </a:r>
            <a:r>
              <a:rPr lang="en-GB" b="1" dirty="0">
                <a:solidFill>
                  <a:schemeClr val="tx2"/>
                </a:solidFill>
              </a:rPr>
              <a:t>II</a:t>
            </a:r>
            <a:endParaRPr lang="ro-RO" b="1" dirty="0">
              <a:solidFill>
                <a:schemeClr val="tx2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342A9ED-3999-91DD-6F88-A2201C4E2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82753" y="0"/>
            <a:ext cx="1157783" cy="116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70E8FAF-BFA7-40F9-535E-4257D596EB50}"/>
              </a:ext>
            </a:extLst>
          </p:cNvPr>
          <p:cNvSpPr txBox="1">
            <a:spLocks/>
          </p:cNvSpPr>
          <p:nvPr/>
        </p:nvSpPr>
        <p:spPr>
          <a:xfrm>
            <a:off x="762000" y="1902451"/>
            <a:ext cx="7620000" cy="35089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Fabricarea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produselor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beton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constructii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cod CAEN 2361</a:t>
            </a:r>
          </a:p>
          <a:p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Fabricarea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betonului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cod CAEN 2363</a:t>
            </a:r>
          </a:p>
          <a:p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Fabricarea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mortarului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cod CAEN 2364</a:t>
            </a:r>
          </a:p>
          <a:p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Fabricarea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altor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articole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beton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ciment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ipsos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cod CAEN 2366</a:t>
            </a:r>
          </a:p>
          <a:p>
            <a:r>
              <a:rPr lang="en-GB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Productia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energie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electrica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cod CAEN 3512</a:t>
            </a:r>
          </a:p>
          <a:p>
            <a:pPr marL="0" indent="0">
              <a:buFont typeface="Arial"/>
              <a:buNone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GB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Autorizatia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nr 44 / 28.03.2011 rev. 04.03.2026</a:t>
            </a:r>
          </a:p>
          <a:p>
            <a:pPr marL="0" indent="0">
              <a:buFont typeface="Arial"/>
              <a:buNone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GB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Autorizatia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Gospodarire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Apelor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nr 9C / 31.01.2025</a:t>
            </a:r>
          </a:p>
          <a:p>
            <a:pPr marL="68580" indent="0">
              <a:buFont typeface="Arial"/>
              <a:buNone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o-RO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908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673600" y="990600"/>
            <a:ext cx="3860800" cy="1101524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chemeClr val="tx2"/>
                </a:solidFill>
              </a:rPr>
              <a:t>MONITORIZAREA MEDIULUI </a:t>
            </a:r>
            <a:endParaRPr lang="ro-RO" sz="3200" b="1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3600" y="2502294"/>
            <a:ext cx="3962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Conform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autoriza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iilor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inute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PREFAB SA,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monitorizeaz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raportez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periodic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impactul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ăț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desf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ăș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urate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factorilor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APA,  AER,  SOL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ZGOMOT.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efectuate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frecvent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analize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monitorizarea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indicatorilor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calitate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aerului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apei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uzate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solului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zgomotului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mediul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ambiant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517" y="342900"/>
            <a:ext cx="41910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trimestrul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 2026 au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efectuate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toarele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domeniile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activitate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4517" y="1676400"/>
            <a:ext cx="4521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Efluen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gazo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reziduali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ncerc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nr.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 1437 / 29.06.2026</a:t>
            </a:r>
            <a:endParaRPr lang="en-GB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Apa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uzata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incercari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nr. EN 1299 / 12.06.2026</a:t>
            </a:r>
          </a:p>
          <a:p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Nivel de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exterior :</a:t>
            </a:r>
          </a:p>
          <a:p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incercari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nr 1439 / 29.06.2026</a:t>
            </a:r>
          </a:p>
          <a:p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Aer –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Imisii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incercare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nr 1438 / 29.06.2026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0EFF365-52BD-2F86-7C22-E91800C16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82753" y="0"/>
            <a:ext cx="1157783" cy="116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7810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39730485"/>
              </p:ext>
            </p:extLst>
          </p:nvPr>
        </p:nvGraphicFramePr>
        <p:xfrm>
          <a:off x="762000" y="1295400"/>
          <a:ext cx="7620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838200" y="685800"/>
            <a:ext cx="4953000" cy="72493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b="1" dirty="0">
                <a:solidFill>
                  <a:schemeClr val="tx2"/>
                </a:solidFill>
              </a:rPr>
              <a:t>RAPORT</a:t>
            </a:r>
            <a:r>
              <a:rPr lang="ro-RO" b="1" dirty="0">
                <a:solidFill>
                  <a:schemeClr val="tx2"/>
                </a:solidFill>
              </a:rPr>
              <a:t>Ă</a:t>
            </a:r>
            <a:r>
              <a:rPr lang="en-GB" b="1" dirty="0">
                <a:solidFill>
                  <a:schemeClr val="tx2"/>
                </a:solidFill>
              </a:rPr>
              <a:t>RI</a:t>
            </a:r>
            <a:endParaRPr lang="ro-RO" dirty="0">
              <a:solidFill>
                <a:schemeClr val="tx2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DA7FB36-A623-4E57-E630-7C159B5B7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82753" y="0"/>
            <a:ext cx="1157783" cy="116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830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1" y="304800"/>
            <a:ext cx="5839498" cy="1473560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chemeClr val="tx2"/>
                </a:solidFill>
              </a:rPr>
              <a:t>CONTROALE / INSPEC</a:t>
            </a:r>
            <a:r>
              <a:rPr lang="ro-RO" sz="3200" b="1" dirty="0">
                <a:solidFill>
                  <a:schemeClr val="tx2"/>
                </a:solidFill>
              </a:rPr>
              <a:t>Ț</a:t>
            </a:r>
            <a:r>
              <a:rPr lang="en-GB" sz="3200" b="1" dirty="0">
                <a:solidFill>
                  <a:schemeClr val="tx2"/>
                </a:solidFill>
              </a:rPr>
              <a:t>II AUTORIT</a:t>
            </a:r>
            <a:r>
              <a:rPr lang="ro-RO" sz="3200" b="1" dirty="0">
                <a:solidFill>
                  <a:schemeClr val="tx2"/>
                </a:solidFill>
              </a:rPr>
              <a:t>ĂȚ</a:t>
            </a:r>
            <a:r>
              <a:rPr lang="en-GB" sz="3200" b="1" dirty="0">
                <a:solidFill>
                  <a:schemeClr val="tx2"/>
                </a:solidFill>
              </a:rPr>
              <a:t>I</a:t>
            </a:r>
            <a:endParaRPr lang="ro-RO" sz="3200" b="1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075" y="5334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81287" y="2514600"/>
            <a:ext cx="463391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     </a:t>
            </a:r>
            <a:r>
              <a:rPr lang="en-GB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PREFAB S</a:t>
            </a:r>
            <a:r>
              <a:rPr lang="ro-RO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fost inspectat 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ac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</a:t>
            </a:r>
            <a:r>
              <a:rPr lang="ro-RO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 perioadă de către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dirty="0">
              <a:solidFill>
                <a:schemeClr val="tx2"/>
              </a:solidFill>
            </a:endParaRPr>
          </a:p>
          <a:p>
            <a:endParaRPr lang="en-GB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Administratia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Bazinala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Apa Buzau-</a:t>
            </a:r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Ialomita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controlului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s-a </a:t>
            </a:r>
            <a:r>
              <a:rPr lang="en-GB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intocmit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Procesul Verbal de constatare nr.3289/10.07.2026</a:t>
            </a:r>
            <a:endParaRPr lang="ro-RO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76226" y="5181600"/>
            <a:ext cx="4210049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br>
              <a:rPr lang="ro-RO" sz="2400" dirty="0"/>
            </a:br>
            <a:endParaRPr lang="ro-RO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53748-30FA-5DE5-5C7C-AA7230B37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82753" y="0"/>
            <a:ext cx="1157783" cy="116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528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7049" y="4625788"/>
            <a:ext cx="5560217" cy="8352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br>
              <a:rPr lang="en-US" sz="1200"/>
            </a:br>
            <a:br>
              <a:rPr lang="en-US" sz="1200"/>
            </a:br>
            <a:br>
              <a:rPr lang="en-US" sz="1200"/>
            </a:br>
            <a:endParaRPr lang="en-US" sz="1200"/>
          </a:p>
        </p:txBody>
      </p:sp>
      <p:pic>
        <p:nvPicPr>
          <p:cNvPr id="8" name="Picture 7" descr="A green planet with arrows around it&#10;&#10;AI-generated content may be incorrect.">
            <a:extLst>
              <a:ext uri="{FF2B5EF4-FFF2-40B4-BE49-F238E27FC236}">
                <a16:creationId xmlns:a16="http://schemas.microsoft.com/office/drawing/2014/main" id="{0675BBE0-1885-6BB4-A5C7-1A74F2508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6" b="2"/>
          <a:stretch>
            <a:fillRect/>
          </a:stretch>
        </p:blipFill>
        <p:spPr>
          <a:xfrm>
            <a:off x="2945978" y="1268435"/>
            <a:ext cx="5615666" cy="3728438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C2AA2E-1DCE-516C-4C50-97A7BB612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82753" y="0"/>
            <a:ext cx="1157783" cy="116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F6EB65-26B0-B2AD-B7D6-D8B978A6B18A}"/>
              </a:ext>
            </a:extLst>
          </p:cNvPr>
          <p:cNvSpPr txBox="1"/>
          <p:nvPr/>
        </p:nvSpPr>
        <p:spPr>
          <a:xfrm>
            <a:off x="95778" y="5033005"/>
            <a:ext cx="31451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Intocmit</a:t>
            </a:r>
            <a:r>
              <a:rPr lang="en-US" b="1" dirty="0">
                <a:solidFill>
                  <a:schemeClr val="tx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Responsabil</a:t>
            </a:r>
            <a:r>
              <a:rPr lang="en-US" b="1" dirty="0">
                <a:solidFill>
                  <a:schemeClr val="tx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Mediu</a:t>
            </a:r>
            <a:r>
              <a:rPr lang="en-US" b="1" dirty="0">
                <a:solidFill>
                  <a:schemeClr val="tx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: </a:t>
            </a:r>
          </a:p>
          <a:p>
            <a:r>
              <a:rPr lang="en-US" b="1" dirty="0">
                <a:solidFill>
                  <a:schemeClr val="tx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Adrian Viorel Chirea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D9A3D3-2C2C-0464-F853-7A063548A30B}"/>
              </a:ext>
            </a:extLst>
          </p:cNvPr>
          <p:cNvSpPr txBox="1"/>
          <p:nvPr/>
        </p:nvSpPr>
        <p:spPr>
          <a:xfrm>
            <a:off x="5903117" y="5627575"/>
            <a:ext cx="31451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Aprobat</a:t>
            </a:r>
            <a:r>
              <a:rPr lang="en-US" b="1" dirty="0">
                <a:solidFill>
                  <a:schemeClr val="tx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Director General : </a:t>
            </a:r>
          </a:p>
          <a:p>
            <a:r>
              <a:rPr lang="en-US" b="1" dirty="0">
                <a:solidFill>
                  <a:schemeClr val="tx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Ion </a:t>
            </a:r>
            <a:r>
              <a:rPr lang="en-US" b="1" dirty="0" err="1">
                <a:solidFill>
                  <a:schemeClr val="tx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Secareanu</a:t>
            </a:r>
            <a:endParaRPr lang="en-US" b="1" dirty="0">
              <a:solidFill>
                <a:schemeClr val="tx2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74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jorn">
  <a:themeElements>
    <a:clrScheme name="Custom 2">
      <a:dk1>
        <a:srgbClr val="CCE7B8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jorn" id="{121AC9A9-9DF1-410F-980B-228D05632962}" vid="{661A2AC3-DE07-4883-A618-4B52B678F5E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Bjorn</Template>
  <TotalTime>849</TotalTime>
  <Words>345</Words>
  <Application>Microsoft Office PowerPoint</Application>
  <PresentationFormat>On-screen Show (4:3)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Adobe Devanagari</vt:lpstr>
      <vt:lpstr>Arial</vt:lpstr>
      <vt:lpstr>Neue Haas Grotesk Text Pro</vt:lpstr>
      <vt:lpstr>System Font Regular</vt:lpstr>
      <vt:lpstr>Times New Roman</vt:lpstr>
      <vt:lpstr>Bjorn</vt:lpstr>
      <vt:lpstr>   CONFORM HG. 878/2005 PRIVIND ACCESUL PUBLICULUI LA INFORMAȚIA PRIVIND MEDIUL </vt:lpstr>
      <vt:lpstr>DOMENII DE ACTIVITATE-AUTORIZAȚII</vt:lpstr>
      <vt:lpstr>MONITORIZAREA MEDIULUI </vt:lpstr>
      <vt:lpstr>PowerPoint Presentation</vt:lpstr>
      <vt:lpstr>CONTROALE / INSPECȚII AUTORITĂȚI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CONFORM HG. 878/2005 PRIVIND ACCESUL PUBLICULUI LA INFORMAȚIA PRIVIND MEDIUL</dc:title>
  <dc:creator>Lacramioara Gheorghe</dc:creator>
  <cp:lastModifiedBy>PREFAB SA</cp:lastModifiedBy>
  <cp:revision>56</cp:revision>
  <cp:lastPrinted>2025-12-16T11:10:56Z</cp:lastPrinted>
  <dcterms:created xsi:type="dcterms:W3CDTF">2006-08-16T00:00:00Z</dcterms:created>
  <dcterms:modified xsi:type="dcterms:W3CDTF">2026-08-14T13:04:19Z</dcterms:modified>
</cp:coreProperties>
</file>